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2"/>
  </p:sldMasterIdLst>
  <p:notesMasterIdLst>
    <p:notesMasterId r:id="rId25"/>
  </p:notesMasterIdLst>
  <p:sldIdLst>
    <p:sldId id="294" r:id="rId3"/>
    <p:sldId id="292" r:id="rId4"/>
    <p:sldId id="258" r:id="rId5"/>
    <p:sldId id="259" r:id="rId6"/>
    <p:sldId id="260" r:id="rId7"/>
    <p:sldId id="276" r:id="rId8"/>
    <p:sldId id="278" r:id="rId9"/>
    <p:sldId id="263" r:id="rId10"/>
    <p:sldId id="274" r:id="rId11"/>
    <p:sldId id="286" r:id="rId12"/>
    <p:sldId id="285" r:id="rId13"/>
    <p:sldId id="269" r:id="rId14"/>
    <p:sldId id="271" r:id="rId15"/>
    <p:sldId id="268" r:id="rId16"/>
    <p:sldId id="275" r:id="rId17"/>
    <p:sldId id="283" r:id="rId18"/>
    <p:sldId id="287" r:id="rId19"/>
    <p:sldId id="284" r:id="rId20"/>
    <p:sldId id="280" r:id="rId21"/>
    <p:sldId id="281" r:id="rId22"/>
    <p:sldId id="289" r:id="rId23"/>
    <p:sldId id="293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144">
          <p15:clr>
            <a:srgbClr val="A4A3A4"/>
          </p15:clr>
        </p15:guide>
        <p15:guide id="4" pos="561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61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61"/>
    <p:restoredTop sz="92593"/>
  </p:normalViewPr>
  <p:slideViewPr>
    <p:cSldViewPr showGuides="1">
      <p:cViewPr varScale="1">
        <p:scale>
          <a:sx n="103" d="100"/>
          <a:sy n="103" d="100"/>
        </p:scale>
        <p:origin x="1640" y="184"/>
      </p:cViewPr>
      <p:guideLst>
        <p:guide orient="horz" pos="2160"/>
        <p:guide pos="2880"/>
        <p:guide pos="144"/>
        <p:guide pos="561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NULL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/>
              <a:t>Paper</a:t>
            </a:r>
            <a:r>
              <a:rPr lang="en-US" baseline="0" dirty="0"/>
              <a:t> Towel Testing</a:t>
            </a:r>
            <a:r>
              <a:rPr lang="en-US" dirty="0"/>
              <a:t> 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4936239677357399"/>
          <c:y val="0.249305555555556"/>
          <c:w val="0.80185711542154803"/>
          <c:h val="0.679028051181101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Bubble Wrap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Different Surfaces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A2-EC46-94F8-DD6114B2A7D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Sandpaper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Different Surfaces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2A2-EC46-94F8-DD6114B2A7D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Carpet Remnant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Different Surfaces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2A2-EC46-94F8-DD6114B2A7DC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Shelf Grip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Different Surfaces</c:v>
                </c:pt>
              </c:strCache>
            </c:strRef>
          </c:cat>
          <c:val>
            <c:numRef>
              <c:f>Sheet1!$E$2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2A2-EC46-94F8-DD6114B2A7D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-2126181952"/>
        <c:axId val="-2054420272"/>
      </c:barChart>
      <c:catAx>
        <c:axId val="-21261819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2054420272"/>
        <c:crosses val="autoZero"/>
        <c:auto val="1"/>
        <c:lblAlgn val="ctr"/>
        <c:lblOffset val="100"/>
        <c:noMultiLvlLbl val="0"/>
      </c:catAx>
      <c:valAx>
        <c:axId val="-20544202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1261819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69AD3F-AFF7-964A-BD30-F57B9ED48F0F}" type="datetimeFigureOut">
              <a:rPr lang="en-US" smtClean="0"/>
              <a:t>10/1/19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91F624-1EFD-0443-810B-E245E410F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235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DD6B7F1-1BC9-C84B-A42B-40B35AB501DA}" type="slidenum">
              <a:rPr lang="en-US" sz="1200"/>
              <a:pPr/>
              <a:t>16</a:t>
            </a:fld>
            <a:endParaRPr lang="en-US" sz="1200"/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954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75CFFED-1C13-844C-9F1F-BD12DD67E86A}" type="slidenum">
              <a:rPr lang="en-US" sz="1200"/>
              <a:pPr/>
              <a:t>18</a:t>
            </a:fld>
            <a:endParaRPr lang="en-US" sz="1200"/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085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C6F2C8A-97FB-B34E-966B-3CFB878AABA2}" type="slidenum">
              <a:rPr lang="en-US" sz="1200"/>
              <a:pPr/>
              <a:t>19</a:t>
            </a:fld>
            <a:endParaRPr lang="en-US" sz="1200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49538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9E82CA5-F3AB-984B-8630-267C1B126020}" type="slidenum">
              <a:rPr lang="en-US" sz="1200"/>
              <a:pPr/>
              <a:t>20</a:t>
            </a:fld>
            <a:endParaRPr lang="en-US" sz="1200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703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/>
              <a:t>10/1/19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9286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/>
              <a:t>10/1/19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399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/>
              <a:t>10/1/19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518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/>
              <a:t>10/1/19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478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/>
              <a:t>10/1/19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lowing tech background 3d ,LO2.wmv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5555" r="7778"/>
          <a:stretch/>
        </p:blipFill>
        <p:spPr>
          <a:xfrm>
            <a:off x="4495800" y="1368911"/>
            <a:ext cx="3888889" cy="3888889"/>
          </a:xfrm>
          <a:prstGeom prst="roundRect">
            <a:avLst>
              <a:gd name="adj" fmla="val 8644"/>
            </a:avLst>
          </a:prstGeom>
          <a:ln>
            <a:noFill/>
          </a:ln>
          <a:effectLst>
            <a:reflection blurRad="6350" stA="15000" endPos="50000" dist="635000" dir="5400000" sy="-100000" algn="bl" rotWithShape="0"/>
          </a:effectLst>
          <a:scene3d>
            <a:camera prst="perspectiveRelaxed" fov="6900000">
              <a:rot lat="23995" lon="3210004" rev="21299988"/>
            </a:camera>
            <a:lightRig rig="chilly" dir="t"/>
          </a:scene3d>
          <a:sp3d extrusionH="635000" prstMaterial="powder">
            <a:bevelT w="0" h="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34912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1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/>
              <a:t>10/1/19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239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/>
              <a:t>10/1/19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746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/>
              <a:t>10/1/19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238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/>
              <a:t>10/1/19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52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/>
              <a:t>10/1/19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828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8D13-5EF5-42B0-A8BE-ADA17887028F}" type="datetimeFigureOut">
              <a:rPr lang="en-US" smtClean="0"/>
              <a:t>10/1/19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624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68D13-5EF5-42B0-A8BE-ADA17887028F}" type="datetimeFigureOut">
              <a:rPr lang="en-US" smtClean="0"/>
              <a:t>10/1/19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C8AA99-7238-42D3-B68A-A4E1B56FE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98660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4191000"/>
            <a:ext cx="7848600" cy="1295400"/>
          </a:xfrm>
        </p:spPr>
        <p:txBody>
          <a:bodyPr>
            <a:normAutofit fontScale="90000"/>
          </a:bodyPr>
          <a:lstStyle/>
          <a:p>
            <a:br>
              <a:rPr lang="en-US" sz="5300" dirty="0"/>
            </a:br>
            <a:r>
              <a:rPr lang="en-US" sz="5300" dirty="0"/>
              <a:t>2019-20 Project Information</a:t>
            </a:r>
            <a:br>
              <a:rPr lang="en-US" dirty="0"/>
            </a:br>
            <a:br>
              <a:rPr lang="en-US" sz="2200" dirty="0"/>
            </a:br>
            <a:endParaRPr lang="en-US" sz="2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5715000"/>
            <a:ext cx="6400800" cy="762000"/>
          </a:xfrm>
        </p:spPr>
        <p:txBody>
          <a:bodyPr/>
          <a:lstStyle/>
          <a:p>
            <a:r>
              <a:rPr lang="en-US" dirty="0">
                <a:solidFill>
                  <a:srgbClr val="92D050"/>
                </a:solidFill>
              </a:rPr>
              <a:t>Chasco Elementary School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D83655-92D0-9A46-9E3A-1F8C10B64D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28600"/>
            <a:ext cx="3710268" cy="400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7498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5668963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If your child chooses to find the answer to a </a:t>
            </a:r>
            <a:r>
              <a:rPr lang="en-US" dirty="0">
                <a:solidFill>
                  <a:srgbClr val="FFFF00"/>
                </a:solidFill>
              </a:rPr>
              <a:t>QUESTION</a:t>
            </a:r>
            <a:r>
              <a:rPr lang="en-US" dirty="0"/>
              <a:t>, they will follow this sign                 in the packet.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If your child chooses to solve a </a:t>
            </a:r>
            <a:r>
              <a:rPr lang="en-US" dirty="0">
                <a:solidFill>
                  <a:srgbClr val="FFFF00"/>
                </a:solidFill>
              </a:rPr>
              <a:t>PROBLEM</a:t>
            </a:r>
            <a:r>
              <a:rPr lang="en-US" dirty="0"/>
              <a:t>, they will follow this sign in the packet.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713" y="1594022"/>
            <a:ext cx="1143000" cy="1600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4343400"/>
            <a:ext cx="146685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7815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Step 1: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One of the most important parts of the project!</a:t>
            </a:r>
          </a:p>
          <a:p>
            <a:r>
              <a:rPr lang="en-US" dirty="0"/>
              <a:t>Should be done by creating a list of questions the student wants to learn more about in regards to their investigation topic.</a:t>
            </a:r>
          </a:p>
          <a:p>
            <a:r>
              <a:rPr lang="en-US" dirty="0"/>
              <a:t>The student can use websites, books, or even talk to professionals</a:t>
            </a:r>
          </a:p>
          <a:p>
            <a:r>
              <a:rPr lang="en-US" dirty="0"/>
              <a:t>Your child should take notes about their learnings in their lab notebook.</a:t>
            </a:r>
          </a:p>
        </p:txBody>
      </p:sp>
    </p:spTree>
    <p:extLst>
      <p:ext uri="{BB962C8B-B14F-4D97-AF65-F5344CB8AC3E}">
        <p14:creationId xmlns:p14="http://schemas.microsoft.com/office/powerpoint/2010/main" val="19903654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Step 2:  Identify Variables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rgbClr val="CCFFCC"/>
                </a:solidFill>
              </a:rPr>
              <a:t>A variable is a fancy word for things that you will be changing or keeping the same throughout your investigation.  There are 3 types of variables: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b="1" u="sng" dirty="0"/>
              <a:t>Independent</a:t>
            </a:r>
            <a:r>
              <a:rPr lang="en-US" sz="2800" dirty="0"/>
              <a:t>: The </a:t>
            </a:r>
            <a:r>
              <a:rPr lang="en-US" sz="2800" dirty="0">
                <a:solidFill>
                  <a:srgbClr val="FFFF00"/>
                </a:solidFill>
              </a:rPr>
              <a:t>one </a:t>
            </a:r>
            <a:r>
              <a:rPr lang="en-US" sz="2800" dirty="0"/>
              <a:t>variable that will be changed</a:t>
            </a:r>
          </a:p>
          <a:p>
            <a:r>
              <a:rPr lang="en-US" sz="2800" b="1" u="sng" dirty="0"/>
              <a:t>Dependent</a:t>
            </a:r>
            <a:r>
              <a:rPr lang="en-US" sz="2800" b="1" dirty="0"/>
              <a:t>: </a:t>
            </a:r>
            <a:r>
              <a:rPr lang="en-US" sz="2800" dirty="0"/>
              <a:t>This variable is what is being measured</a:t>
            </a:r>
            <a:endParaRPr lang="en-US" sz="2800" dirty="0">
              <a:solidFill>
                <a:srgbClr val="FFFF00"/>
              </a:solidFill>
            </a:endParaRPr>
          </a:p>
          <a:p>
            <a:r>
              <a:rPr lang="en-US" sz="2800" b="1" u="sng" dirty="0"/>
              <a:t>Constants</a:t>
            </a:r>
            <a:r>
              <a:rPr lang="en-US" sz="2800" dirty="0"/>
              <a:t>: All the things that will be kept the same throughout the investigation to make sure it’s valid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09891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/>
              <a:t>Example Variables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0" y="1600200"/>
            <a:ext cx="4191000" cy="4525963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Independent: </a:t>
            </a:r>
            <a:r>
              <a:rPr lang="en-US" dirty="0"/>
              <a:t>different types of materials tested to create the pocket seal  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This is what you change, and you can only change 1 thing.</a:t>
            </a:r>
          </a:p>
          <a:p>
            <a:endParaRPr lang="en-US" dirty="0"/>
          </a:p>
          <a:p>
            <a:r>
              <a:rPr lang="en-US" dirty="0">
                <a:solidFill>
                  <a:srgbClr val="FFFF00"/>
                </a:solidFill>
              </a:rPr>
              <a:t>Dependent: </a:t>
            </a:r>
            <a:r>
              <a:rPr lang="en-US" dirty="0"/>
              <a:t>the number of shakes the pant pocket can withstand before losing its contents</a:t>
            </a:r>
          </a:p>
          <a:p>
            <a:pPr lvl="1"/>
            <a:r>
              <a:rPr lang="en-US" dirty="0">
                <a:solidFill>
                  <a:srgbClr val="FFFF00"/>
                </a:solidFill>
              </a:rPr>
              <a:t>It must be measureable</a:t>
            </a:r>
          </a:p>
          <a:p>
            <a:endParaRPr lang="en-US" dirty="0"/>
          </a:p>
          <a:p>
            <a:r>
              <a:rPr lang="en-US" dirty="0">
                <a:solidFill>
                  <a:srgbClr val="FFFF00"/>
                </a:solidFill>
              </a:rPr>
              <a:t>Constants: </a:t>
            </a:r>
            <a:r>
              <a:rPr lang="en-US" dirty="0"/>
              <a:t>same pair of pants and sized pocket, same items placed in the pocket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24400" y="838200"/>
            <a:ext cx="419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Pant Pocket </a:t>
            </a:r>
            <a:r>
              <a:rPr lang="en-US" sz="3200" dirty="0">
                <a:solidFill>
                  <a:srgbClr val="FFFF00"/>
                </a:solidFill>
              </a:rPr>
              <a:t>Problem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668" y="1600200"/>
            <a:ext cx="41910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FF00"/>
                </a:solidFill>
              </a:rPr>
              <a:t>Independent: </a:t>
            </a:r>
            <a:r>
              <a:rPr lang="en-US" dirty="0"/>
              <a:t>different brand of diapers that are being tested (Huggies, Pampers, Luvs) 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This is what you change, and you can only change 1 thing.</a:t>
            </a:r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rgbClr val="FFFF00"/>
                </a:solidFill>
              </a:rPr>
              <a:t>Dependent: </a:t>
            </a:r>
            <a:r>
              <a:rPr lang="en-US" dirty="0"/>
              <a:t>the amount of water absorbed (measuring using mL) by each brand of diaper</a:t>
            </a:r>
          </a:p>
          <a:p>
            <a:pPr lvl="1"/>
            <a:r>
              <a:rPr lang="en-US" dirty="0">
                <a:solidFill>
                  <a:srgbClr val="FFFF00"/>
                </a:solidFill>
              </a:rPr>
              <a:t>It must be measureable</a:t>
            </a:r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rgbClr val="FFFF00"/>
                </a:solidFill>
              </a:rPr>
              <a:t>Constants: </a:t>
            </a:r>
            <a:r>
              <a:rPr lang="en-US" dirty="0"/>
              <a:t>temperature of the water, location in the diaper in which water is poured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6834" y="838199"/>
            <a:ext cx="419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Diaper </a:t>
            </a:r>
            <a:r>
              <a:rPr lang="en-US" sz="3200" dirty="0">
                <a:solidFill>
                  <a:srgbClr val="FFFF00"/>
                </a:solidFill>
              </a:rPr>
              <a:t>Question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4419600" y="700881"/>
            <a:ext cx="76200" cy="585231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792183"/>
            <a:ext cx="571500" cy="800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027" y="772391"/>
            <a:ext cx="622300" cy="7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1127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1371600"/>
            <a:ext cx="8229600" cy="1143000"/>
          </a:xfrm>
          <a:ln>
            <a:noFill/>
          </a:ln>
        </p:spPr>
        <p:txBody>
          <a:bodyPr/>
          <a:lstStyle/>
          <a:p>
            <a:pPr algn="l"/>
            <a:r>
              <a:rPr lang="en-US" sz="3600" dirty="0"/>
              <a:t>Example Hypotheses</a:t>
            </a:r>
            <a:r>
              <a:rPr lang="en-US" dirty="0"/>
              <a:t>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32037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i="1" dirty="0"/>
              <a:t>Question: </a:t>
            </a:r>
            <a:r>
              <a:rPr lang="en-US" i="1" dirty="0">
                <a:solidFill>
                  <a:srgbClr val="FFFF00"/>
                </a:solidFill>
              </a:rPr>
              <a:t> </a:t>
            </a:r>
            <a:r>
              <a:rPr lang="en-US" sz="4000" b="1" u="sng" dirty="0">
                <a:solidFill>
                  <a:srgbClr val="FFFF00"/>
                </a:solidFill>
              </a:rPr>
              <a:t>If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dirty="0"/>
              <a:t>I continue to </a:t>
            </a:r>
            <a:r>
              <a:rPr lang="en-US"/>
              <a:t>add water to </a:t>
            </a:r>
            <a:r>
              <a:rPr lang="en-US" dirty="0"/>
              <a:t>each of the different diapers, </a:t>
            </a:r>
            <a:r>
              <a:rPr lang="en-US" sz="4000" b="1" u="sng" dirty="0">
                <a:solidFill>
                  <a:srgbClr val="FFFF00"/>
                </a:solidFill>
              </a:rPr>
              <a:t>then</a:t>
            </a:r>
            <a:r>
              <a:rPr lang="en-US" dirty="0"/>
              <a:t> Huggies will absorb the most water </a:t>
            </a:r>
            <a:r>
              <a:rPr lang="en-US" sz="4000" b="1" u="sng" dirty="0">
                <a:solidFill>
                  <a:srgbClr val="FFFF00"/>
                </a:solidFill>
              </a:rPr>
              <a:t>because</a:t>
            </a:r>
            <a:r>
              <a:rPr lang="en-US" dirty="0"/>
              <a:t> Huggies diapers have an extra layer of </a:t>
            </a:r>
            <a:r>
              <a:rPr lang="en-US" dirty="0" err="1"/>
              <a:t>polyfiber</a:t>
            </a:r>
            <a:r>
              <a:rPr lang="en-US" dirty="0"/>
              <a:t> material.</a:t>
            </a:r>
          </a:p>
          <a:p>
            <a:endParaRPr lang="en-US" i="1" dirty="0"/>
          </a:p>
          <a:p>
            <a:r>
              <a:rPr lang="en-US" i="1" dirty="0"/>
              <a:t>Problem:  </a:t>
            </a:r>
            <a:r>
              <a:rPr lang="en-US" sz="4000" b="1" u="sng" dirty="0">
                <a:solidFill>
                  <a:srgbClr val="FFFF00"/>
                </a:solidFill>
              </a:rPr>
              <a:t>If</a:t>
            </a:r>
            <a:r>
              <a:rPr lang="en-US" b="1" dirty="0"/>
              <a:t> </a:t>
            </a:r>
            <a:r>
              <a:rPr lang="en-US" dirty="0"/>
              <a:t>I create a magnetic pocket casing, </a:t>
            </a:r>
            <a:r>
              <a:rPr lang="en-US" sz="4000" b="1" u="sng" dirty="0">
                <a:solidFill>
                  <a:srgbClr val="FFFF00"/>
                </a:solidFill>
              </a:rPr>
              <a:t>then</a:t>
            </a:r>
            <a:r>
              <a:rPr lang="en-US" dirty="0"/>
              <a:t> I will lose fewer items out of my pockets </a:t>
            </a:r>
            <a:r>
              <a:rPr lang="en-US" sz="4000" b="1" u="sng" dirty="0">
                <a:solidFill>
                  <a:srgbClr val="FFFF00"/>
                </a:solidFill>
              </a:rPr>
              <a:t>because</a:t>
            </a:r>
            <a:r>
              <a:rPr lang="en-US" dirty="0"/>
              <a:t> magnets provide a tight seal due to their characteristics.</a:t>
            </a:r>
          </a:p>
          <a:p>
            <a:endParaRPr lang="en-US" i="1" dirty="0"/>
          </a:p>
        </p:txBody>
      </p:sp>
      <p:sp>
        <p:nvSpPr>
          <p:cNvPr id="4" name="TextBox 3"/>
          <p:cNvSpPr txBox="1"/>
          <p:nvPr/>
        </p:nvSpPr>
        <p:spPr>
          <a:xfrm>
            <a:off x="266700" y="358914"/>
            <a:ext cx="8229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Step 3:  Write a hypothesis</a:t>
            </a:r>
          </a:p>
          <a:p>
            <a:pPr algn="ctr"/>
            <a:r>
              <a:rPr lang="en-US" sz="2400" dirty="0"/>
              <a:t>A hypothesis is a guess based on what you learn from research. 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152400" y="2209800"/>
            <a:ext cx="8763000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2742904"/>
            <a:ext cx="440506" cy="6167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48" y="5181600"/>
            <a:ext cx="5334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5579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Step 4: Materials &amp; Procedure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5486400" cy="52578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The purpose of the procedure is so other scientists and engineers can replicate your investigation. DETAIL, DETAIL, DETAIL.</a:t>
            </a:r>
          </a:p>
          <a:p>
            <a:endParaRPr lang="en-US" dirty="0"/>
          </a:p>
          <a:p>
            <a:r>
              <a:rPr lang="en-US" dirty="0"/>
              <a:t>Make sure to share all steps completed during the investigation and/or design of the invention. </a:t>
            </a:r>
          </a:p>
          <a:p>
            <a:endParaRPr lang="en-US" dirty="0"/>
          </a:p>
          <a:p>
            <a:r>
              <a:rPr lang="en-US" dirty="0"/>
              <a:t>It is okay if you begin your procedure and realize you may need to change something. This happens to scientists and engineers all the time. </a:t>
            </a:r>
          </a:p>
        </p:txBody>
      </p:sp>
      <p:pic>
        <p:nvPicPr>
          <p:cNvPr id="4" name="Picture 3" descr="Unknown-2.jpeg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1447800"/>
            <a:ext cx="3048000" cy="20335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10874182605_71fe8c0de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4038600"/>
            <a:ext cx="3146396" cy="20955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843930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66700" y="152400"/>
            <a:ext cx="8763000" cy="11430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/>
            <a:r>
              <a:rPr lang="en-US" b="1" cap="none" dirty="0">
                <a:ea typeface="ＭＳ Ｐゴシック" charset="0"/>
                <a:cs typeface="ＭＳ Ｐゴシック" charset="0"/>
              </a:rPr>
              <a:t>Step 5:  Decide how you will Collect Data</a:t>
            </a:r>
          </a:p>
        </p:txBody>
      </p:sp>
      <p:sp>
        <p:nvSpPr>
          <p:cNvPr id="40962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215415" y="1296390"/>
            <a:ext cx="3276600" cy="5257800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charset="0"/>
                <a:cs typeface="AnkeSans" charset="0"/>
              </a:rPr>
              <a:t>As you investigate your problem, be sure to collect data </a:t>
            </a:r>
            <a:r>
              <a:rPr lang="en-US" sz="2800" dirty="0">
                <a:solidFill>
                  <a:srgbClr val="FFFF00"/>
                </a:solidFill>
                <a:ea typeface="ＭＳ Ｐゴシック" charset="0"/>
                <a:cs typeface="AnkeSans" charset="0"/>
              </a:rPr>
              <a:t>using a chart or table in your lab notebook.</a:t>
            </a:r>
          </a:p>
          <a:p>
            <a:pPr eaLnBrk="1" hangingPunct="1">
              <a:lnSpc>
                <a:spcPct val="90000"/>
              </a:lnSpc>
            </a:pPr>
            <a:endParaRPr lang="en-US" sz="2800" dirty="0">
              <a:solidFill>
                <a:srgbClr val="FFFF00"/>
              </a:solidFill>
              <a:ea typeface="ＭＳ Ｐゴシック" charset="0"/>
              <a:cs typeface="AnkeSans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charset="0"/>
                <a:cs typeface="AnkeSans" charset="0"/>
              </a:rPr>
              <a:t>This will help you draw conclusions when you are finished with your experiment</a:t>
            </a:r>
            <a:endParaRPr lang="en-US" sz="28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67200" y="1295400"/>
            <a:ext cx="441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Sample Data Tables: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419600" y="1818620"/>
            <a:ext cx="4038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783" y="1981200"/>
            <a:ext cx="5588000" cy="1473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400" y="4139210"/>
            <a:ext cx="5575300" cy="14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9240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Step 6:  Carry out the investigation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934200" cy="4525963"/>
          </a:xfrm>
        </p:spPr>
        <p:txBody>
          <a:bodyPr/>
          <a:lstStyle/>
          <a:p>
            <a:r>
              <a:rPr lang="en-US" dirty="0"/>
              <a:t>5 trials</a:t>
            </a:r>
          </a:p>
          <a:p>
            <a:r>
              <a:rPr lang="en-US" dirty="0"/>
              <a:t>Take notes</a:t>
            </a:r>
          </a:p>
          <a:p>
            <a:r>
              <a:rPr lang="en-US" dirty="0"/>
              <a:t>Record date and time</a:t>
            </a:r>
          </a:p>
          <a:p>
            <a:r>
              <a:rPr lang="en-US" dirty="0"/>
              <a:t>Be sure to collect data (measurements) and record in data table. </a:t>
            </a:r>
          </a:p>
        </p:txBody>
      </p:sp>
    </p:spTree>
    <p:extLst>
      <p:ext uri="{BB962C8B-B14F-4D97-AF65-F5344CB8AC3E}">
        <p14:creationId xmlns:p14="http://schemas.microsoft.com/office/powerpoint/2010/main" val="2608802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533400"/>
            <a:ext cx="7772400" cy="15240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/>
            <a:r>
              <a:rPr lang="en-US" sz="3800" b="1" cap="none" dirty="0">
                <a:ea typeface="ＭＳ Ｐゴシック" charset="0"/>
                <a:cs typeface="ＭＳ Ｐゴシック" charset="0"/>
              </a:rPr>
              <a:t>Steph 7:  Graphing Results: </a:t>
            </a:r>
            <a:br>
              <a:rPr lang="en-US" sz="3800" b="1" cap="none" dirty="0">
                <a:ea typeface="ＭＳ Ｐゴシック" charset="0"/>
                <a:cs typeface="ＭＳ Ｐゴシック" charset="0"/>
              </a:rPr>
            </a:br>
            <a:r>
              <a:rPr lang="en-US" sz="3800" b="1" cap="none" dirty="0">
                <a:ea typeface="ＭＳ Ｐゴシック" charset="0"/>
                <a:cs typeface="ＭＳ Ｐゴシック" charset="0"/>
              </a:rPr>
              <a:t>Communicating Data</a:t>
            </a:r>
            <a:br>
              <a:rPr lang="en-US" sz="3800" cap="none" dirty="0">
                <a:ea typeface="ＭＳ Ｐゴシック" charset="0"/>
                <a:cs typeface="ＭＳ Ｐゴシック" charset="0"/>
              </a:rPr>
            </a:br>
            <a:r>
              <a:rPr lang="en-US" sz="2200" cap="none" dirty="0">
                <a:solidFill>
                  <a:srgbClr val="FFFF00"/>
                </a:solidFill>
                <a:ea typeface="ＭＳ Ｐゴシック" charset="0"/>
                <a:cs typeface="ＭＳ Ｐゴシック" charset="0"/>
              </a:rPr>
              <a:t>(</a:t>
            </a:r>
            <a:r>
              <a:rPr lang="en-US" sz="2200" dirty="0">
                <a:solidFill>
                  <a:srgbClr val="FFFF00"/>
                </a:solidFill>
                <a:ea typeface="ＭＳ Ｐゴシック" charset="0"/>
                <a:cs typeface="ＭＳ Ｐゴシック" charset="0"/>
              </a:rPr>
              <a:t>Graph can be hand drawn or computer generated.)</a:t>
            </a:r>
            <a:endParaRPr lang="en-US" sz="2200" cap="none" dirty="0">
              <a:solidFill>
                <a:srgbClr val="FFFF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762000" y="2438400"/>
            <a:ext cx="44958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r>
              <a:rPr lang="en-US" dirty="0"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Marker Felt" charset="0"/>
              </a:rPr>
              <a:t>Types of Graphs: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r>
              <a:rPr lang="en-US" dirty="0"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Marker Felt" charset="0"/>
              </a:rPr>
              <a:t>Bar-  Compares different things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r>
              <a:rPr lang="en-US" dirty="0"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Marker Felt" charset="0"/>
              </a:rPr>
              <a:t>Line-  Shows progress over time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r>
              <a:rPr lang="en-US" dirty="0"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Marker Felt" charset="0"/>
              </a:rPr>
              <a:t>Circle- Parts of a Whole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endParaRPr lang="en-US" dirty="0">
              <a:effectLst>
                <a:outerShdw blurRad="38100" dist="38100" dir="2700000" algn="tl">
                  <a:srgbClr val="DDDDDD"/>
                </a:outerShdw>
              </a:effectLst>
              <a:latin typeface="+mn-lt"/>
              <a:ea typeface="Marker Felt" charset="0"/>
            </a:endParaRP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r>
              <a:rPr lang="en-US" dirty="0"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Marker Felt" charset="0"/>
              </a:rPr>
              <a:t>Make sure title and subtitles are labeled.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endParaRPr lang="en-US" sz="1600" dirty="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nkeSans" charset="0"/>
              <a:cs typeface="AnkeSans" charset="0"/>
            </a:endParaRPr>
          </a:p>
        </p:txBody>
      </p:sp>
      <p:graphicFrame>
        <p:nvGraphicFramePr>
          <p:cNvPr id="5" name="Chart Placeholder 8"/>
          <p:cNvGraphicFramePr>
            <a:graphicFrameLocks/>
          </p:cNvGraphicFramePr>
          <p:nvPr/>
        </p:nvGraphicFramePr>
        <p:xfrm>
          <a:off x="5791200" y="2057400"/>
          <a:ext cx="3124200" cy="36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3012" name="TextBox 9"/>
          <p:cNvSpPr txBox="1">
            <a:spLocks noChangeArrowheads="1"/>
          </p:cNvSpPr>
          <p:nvPr/>
        </p:nvSpPr>
        <p:spPr bwMode="auto">
          <a:xfrm rot="-5400000">
            <a:off x="4223544" y="4114006"/>
            <a:ext cx="274320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/>
              <a:t>Number of paper towels </a:t>
            </a:r>
          </a:p>
        </p:txBody>
      </p:sp>
      <p:sp>
        <p:nvSpPr>
          <p:cNvPr id="43013" name="TextBox 8"/>
          <p:cNvSpPr txBox="1">
            <a:spLocks noChangeArrowheads="1"/>
          </p:cNvSpPr>
          <p:nvPr/>
        </p:nvSpPr>
        <p:spPr bwMode="auto">
          <a:xfrm>
            <a:off x="6324600" y="5638800"/>
            <a:ext cx="2514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/>
              <a:t>Number of Ounces Absorbed</a:t>
            </a:r>
          </a:p>
        </p:txBody>
      </p:sp>
    </p:spTree>
    <p:extLst>
      <p:ext uri="{BB962C8B-B14F-4D97-AF65-F5344CB8AC3E}">
        <p14:creationId xmlns:p14="http://schemas.microsoft.com/office/powerpoint/2010/main" val="322526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7772400" cy="11430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US" sz="4000" b="1" dirty="0"/>
              <a:t>Step 8: Conclusion and Abstract: </a:t>
            </a:r>
            <a:br>
              <a:rPr lang="en-US" sz="4000" b="1" dirty="0"/>
            </a:br>
            <a:r>
              <a:rPr lang="en-US" sz="4000" b="1" dirty="0"/>
              <a:t>Putting It All Together</a:t>
            </a:r>
            <a:endParaRPr lang="en-US" sz="3800" b="1" cap="none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762000" y="1600200"/>
            <a:ext cx="7543800" cy="4953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chemeClr val="accent1"/>
              </a:buClr>
              <a:buSzPct val="80000"/>
              <a:buFont typeface="Wingdings" charset="0"/>
              <a:buChar char="n"/>
              <a:defRPr/>
            </a:pPr>
            <a:r>
              <a:rPr lang="en-US" dirty="0">
                <a:solidFill>
                  <a:srgbClr val="FFFFFF"/>
                </a:solidFill>
                <a:latin typeface="+mn-lt"/>
                <a:cs typeface="Marker Felt" charset="0"/>
              </a:rPr>
              <a:t>What did you learn from the experiment?</a:t>
            </a:r>
          </a:p>
          <a:p>
            <a:pPr eaLnBrk="1" hangingPunct="1">
              <a:lnSpc>
                <a:spcPct val="90000"/>
              </a:lnSpc>
              <a:buClr>
                <a:schemeClr val="accent1"/>
              </a:buClr>
              <a:buSzPct val="80000"/>
              <a:buFont typeface="Wingdings" charset="0"/>
              <a:buChar char="n"/>
              <a:defRPr/>
            </a:pPr>
            <a:endParaRPr lang="en-US" dirty="0">
              <a:solidFill>
                <a:srgbClr val="FFFFFF"/>
              </a:solidFill>
              <a:latin typeface="+mn-lt"/>
              <a:cs typeface="Marker Felt" charset="0"/>
            </a:endParaRPr>
          </a:p>
          <a:p>
            <a:pPr eaLnBrk="1" hangingPunct="1">
              <a:lnSpc>
                <a:spcPct val="90000"/>
              </a:lnSpc>
              <a:buClr>
                <a:schemeClr val="accent1"/>
              </a:buClr>
              <a:buSzPct val="80000"/>
              <a:buFont typeface="Wingdings" charset="0"/>
              <a:buChar char="n"/>
              <a:defRPr/>
            </a:pPr>
            <a:r>
              <a:rPr lang="en-US" dirty="0">
                <a:solidFill>
                  <a:srgbClr val="FFFFFF"/>
                </a:solidFill>
                <a:latin typeface="+mn-lt"/>
                <a:cs typeface="Marker Felt" charset="0"/>
              </a:rPr>
              <a:t>Did you prove your hypothesis?</a:t>
            </a:r>
          </a:p>
          <a:p>
            <a:pPr lvl="2" eaLnBrk="1" hangingPunct="1">
              <a:lnSpc>
                <a:spcPct val="90000"/>
              </a:lnSpc>
              <a:buClr>
                <a:srgbClr val="FFB267"/>
              </a:buClr>
              <a:buFont typeface="Wingdings" charset="0"/>
              <a:buChar char="n"/>
              <a:defRPr/>
            </a:pPr>
            <a:r>
              <a:rPr lang="en-US" dirty="0">
                <a:solidFill>
                  <a:srgbClr val="FFFFFF"/>
                </a:solidFill>
                <a:latin typeface="+mn-lt"/>
                <a:cs typeface="Marker Felt" charset="0"/>
              </a:rPr>
              <a:t>Why-why not?</a:t>
            </a:r>
          </a:p>
          <a:p>
            <a:pPr lvl="2" eaLnBrk="1" hangingPunct="1">
              <a:lnSpc>
                <a:spcPct val="90000"/>
              </a:lnSpc>
              <a:buClr>
                <a:srgbClr val="FFB267"/>
              </a:buClr>
              <a:buFont typeface="Wingdings" charset="0"/>
              <a:buChar char="n"/>
              <a:defRPr/>
            </a:pPr>
            <a:endParaRPr lang="en-US" dirty="0">
              <a:solidFill>
                <a:srgbClr val="FFFFFF"/>
              </a:solidFill>
              <a:latin typeface="+mn-lt"/>
              <a:cs typeface="Marker Felt" charset="0"/>
            </a:endParaRPr>
          </a:p>
          <a:p>
            <a:pPr eaLnBrk="1" hangingPunct="1">
              <a:lnSpc>
                <a:spcPct val="90000"/>
              </a:lnSpc>
              <a:buClr>
                <a:schemeClr val="accent1"/>
              </a:buClr>
              <a:buSzPct val="80000"/>
              <a:buFont typeface="Wingdings" charset="0"/>
              <a:buChar char="n"/>
              <a:defRPr/>
            </a:pPr>
            <a:r>
              <a:rPr lang="en-US" dirty="0">
                <a:solidFill>
                  <a:srgbClr val="FFFFFF"/>
                </a:solidFill>
                <a:latin typeface="+mn-lt"/>
                <a:cs typeface="Marker Felt" charset="0"/>
              </a:rPr>
              <a:t>What problems did you have?</a:t>
            </a:r>
          </a:p>
          <a:p>
            <a:pPr eaLnBrk="1" hangingPunct="1">
              <a:lnSpc>
                <a:spcPct val="90000"/>
              </a:lnSpc>
              <a:buClr>
                <a:schemeClr val="accent1"/>
              </a:buClr>
              <a:buSzPct val="80000"/>
              <a:buFont typeface="Wingdings" charset="0"/>
              <a:buNone/>
              <a:defRPr/>
            </a:pPr>
            <a:endParaRPr lang="en-US" dirty="0">
              <a:solidFill>
                <a:srgbClr val="FFFFFF"/>
              </a:solidFill>
              <a:latin typeface="+mn-lt"/>
              <a:cs typeface="Marker Felt" charset="0"/>
            </a:endParaRPr>
          </a:p>
          <a:p>
            <a:pPr eaLnBrk="1" hangingPunct="1">
              <a:lnSpc>
                <a:spcPct val="90000"/>
              </a:lnSpc>
              <a:buClr>
                <a:schemeClr val="accent1"/>
              </a:buClr>
              <a:buSzPct val="80000"/>
              <a:buFont typeface="Wingdings" charset="0"/>
              <a:buChar char="n"/>
              <a:defRPr/>
            </a:pPr>
            <a:r>
              <a:rPr lang="en-US" dirty="0">
                <a:solidFill>
                  <a:srgbClr val="FFFFFF"/>
                </a:solidFill>
                <a:latin typeface="+mn-lt"/>
                <a:cs typeface="Marker Felt" charset="0"/>
              </a:rPr>
              <a:t>How is it applicable to real life?</a:t>
            </a:r>
          </a:p>
          <a:p>
            <a:pPr eaLnBrk="1" hangingPunct="1">
              <a:lnSpc>
                <a:spcPct val="90000"/>
              </a:lnSpc>
              <a:buClr>
                <a:schemeClr val="accent1"/>
              </a:buClr>
              <a:buSzPct val="80000"/>
              <a:buFont typeface="Wingdings" charset="0"/>
              <a:buNone/>
              <a:defRPr/>
            </a:pPr>
            <a:endParaRPr lang="en-US" dirty="0">
              <a:solidFill>
                <a:srgbClr val="FFFFFF"/>
              </a:solidFill>
              <a:latin typeface="+mn-lt"/>
              <a:cs typeface="Marker Felt" charset="0"/>
            </a:endParaRPr>
          </a:p>
          <a:p>
            <a:pPr eaLnBrk="1" hangingPunct="1">
              <a:lnSpc>
                <a:spcPct val="90000"/>
              </a:lnSpc>
              <a:buClr>
                <a:schemeClr val="accent1"/>
              </a:buClr>
              <a:buSzPct val="80000"/>
              <a:buFont typeface="Wingdings" charset="0"/>
              <a:buChar char="n"/>
              <a:defRPr/>
            </a:pPr>
            <a:r>
              <a:rPr lang="en-US" dirty="0">
                <a:solidFill>
                  <a:srgbClr val="FFFFFF"/>
                </a:solidFill>
                <a:latin typeface="+mn-lt"/>
                <a:cs typeface="Modern No. 20" charset="0"/>
              </a:rPr>
              <a:t>What can the results be used for?</a:t>
            </a:r>
          </a:p>
          <a:p>
            <a:pPr eaLnBrk="1" hangingPunct="1">
              <a:lnSpc>
                <a:spcPct val="90000"/>
              </a:lnSpc>
              <a:buClr>
                <a:schemeClr val="accent1"/>
              </a:buClr>
              <a:buSzPct val="80000"/>
              <a:buFont typeface="Wingdings" charset="0"/>
              <a:buChar char="n"/>
              <a:defRPr/>
            </a:pPr>
            <a:endParaRPr lang="en-US" dirty="0">
              <a:solidFill>
                <a:srgbClr val="FFFFFF"/>
              </a:solidFill>
              <a:latin typeface="+mn-lt"/>
              <a:cs typeface="Modern No. 20" charset="0"/>
            </a:endParaRPr>
          </a:p>
          <a:p>
            <a:pPr eaLnBrk="1" hangingPunct="1">
              <a:lnSpc>
                <a:spcPct val="90000"/>
              </a:lnSpc>
              <a:buClr>
                <a:schemeClr val="accent1"/>
              </a:buClr>
              <a:buSzPct val="80000"/>
              <a:buFont typeface="Wingdings" charset="0"/>
              <a:buChar char="n"/>
              <a:defRPr/>
            </a:pPr>
            <a:r>
              <a:rPr lang="en-US" dirty="0">
                <a:solidFill>
                  <a:srgbClr val="FFFFFF"/>
                </a:solidFill>
                <a:latin typeface="+mn-lt"/>
                <a:cs typeface="Modern No. 20" charset="0"/>
              </a:rPr>
              <a:t>How can I use the knowledge I have gained from the experiment?</a:t>
            </a:r>
          </a:p>
          <a:p>
            <a:pPr eaLnBrk="1" hangingPunct="1">
              <a:lnSpc>
                <a:spcPct val="90000"/>
              </a:lnSpc>
              <a:buClr>
                <a:schemeClr val="accent1"/>
              </a:buClr>
              <a:buSzPct val="80000"/>
              <a:buFont typeface="Wingdings" charset="0"/>
              <a:buChar char="n"/>
              <a:defRPr/>
            </a:pPr>
            <a:endParaRPr lang="en-US" dirty="0">
              <a:solidFill>
                <a:srgbClr val="FFFFFF"/>
              </a:solidFill>
              <a:latin typeface="+mn-lt"/>
              <a:cs typeface="Modern No. 20" charset="0"/>
            </a:endParaRPr>
          </a:p>
          <a:p>
            <a:pPr eaLnBrk="1" hangingPunct="1">
              <a:lnSpc>
                <a:spcPct val="90000"/>
              </a:lnSpc>
              <a:buClr>
                <a:schemeClr val="accent1"/>
              </a:buClr>
              <a:buSzPct val="80000"/>
              <a:buFont typeface="Wingdings" charset="0"/>
              <a:buChar char="n"/>
              <a:defRPr/>
            </a:pPr>
            <a:r>
              <a:rPr lang="en-US" dirty="0">
                <a:solidFill>
                  <a:srgbClr val="FFFFFF"/>
                </a:solidFill>
                <a:latin typeface="+mn-lt"/>
                <a:cs typeface="Modern No. 20" charset="0"/>
              </a:rPr>
              <a:t>What would you do differently next time?</a:t>
            </a:r>
          </a:p>
          <a:p>
            <a:pPr eaLnBrk="1" hangingPunct="1">
              <a:lnSpc>
                <a:spcPct val="90000"/>
              </a:lnSpc>
              <a:buClr>
                <a:schemeClr val="accent1"/>
              </a:buClr>
              <a:buSzPct val="80000"/>
              <a:buFont typeface="Wingdings" charset="0"/>
              <a:buNone/>
              <a:defRPr/>
            </a:pPr>
            <a:endParaRPr lang="en-US" sz="1800" dirty="0">
              <a:solidFill>
                <a:srgbClr val="000000"/>
              </a:solidFill>
              <a:latin typeface="AnkeSans" charset="0"/>
              <a:cs typeface="Marker Fel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819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685800"/>
            <a:ext cx="8229600" cy="2773362"/>
          </a:xfrm>
          <a:ln>
            <a:solidFill>
              <a:srgbClr val="FFFF00"/>
            </a:solidFill>
          </a:ln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Projects Due</a:t>
            </a:r>
            <a:br>
              <a:rPr lang="en-US" dirty="0"/>
            </a:br>
            <a:r>
              <a:rPr lang="en-US" dirty="0"/>
              <a:t>Monday, December 9, 2019</a:t>
            </a:r>
            <a:br>
              <a:rPr lang="en-US" dirty="0"/>
            </a:br>
            <a:r>
              <a:rPr lang="en-US" sz="2800" b="1" dirty="0">
                <a:solidFill>
                  <a:srgbClr val="FFFF00"/>
                </a:solidFill>
              </a:rPr>
              <a:t>Each classroom teacher will choose one participant who will compete in the school showcase during the week of  December 16</a:t>
            </a:r>
            <a:r>
              <a:rPr lang="en-US" sz="2800" b="1" baseline="30000" dirty="0">
                <a:solidFill>
                  <a:srgbClr val="FFFF00"/>
                </a:solidFill>
              </a:rPr>
              <a:t>th</a:t>
            </a:r>
            <a:r>
              <a:rPr lang="en-US" sz="2800" b="1" dirty="0">
                <a:solidFill>
                  <a:srgbClr val="FFFF00"/>
                </a:solidFill>
              </a:rPr>
              <a:t>.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9514" y="3962400"/>
            <a:ext cx="8229600" cy="1981200"/>
          </a:xfrm>
          <a:ln>
            <a:solidFill>
              <a:srgbClr val="FFFF00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/>
              <a:t>Pasco County Showcase</a:t>
            </a:r>
          </a:p>
          <a:p>
            <a:pPr marL="0" indent="0" algn="ctr">
              <a:buNone/>
            </a:pPr>
            <a:r>
              <a:rPr lang="en-US" sz="4000" dirty="0"/>
              <a:t>Saturday, February 1, 2020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rgbClr val="FFFF00"/>
                </a:solidFill>
              </a:rPr>
              <a:t>The </a:t>
            </a:r>
            <a:r>
              <a:rPr lang="en-US" sz="2400" u="sng" dirty="0">
                <a:solidFill>
                  <a:srgbClr val="FFFF00"/>
                </a:solidFill>
              </a:rPr>
              <a:t>top 8 </a:t>
            </a:r>
            <a:r>
              <a:rPr lang="en-US" sz="2400" dirty="0">
                <a:solidFill>
                  <a:srgbClr val="FFFF00"/>
                </a:solidFill>
              </a:rPr>
              <a:t>participants will compete in the district showcase.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4862427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76200"/>
            <a:ext cx="8382000" cy="22860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/>
            <a:r>
              <a:rPr lang="en-US" cap="none" dirty="0">
                <a:ea typeface="ＭＳ Ｐゴシック" charset="0"/>
                <a:cs typeface="ＭＳ Ｐゴシック" charset="0"/>
              </a:rPr>
              <a:t>Final Step:  Create a Backboard Display</a:t>
            </a:r>
            <a:br>
              <a:rPr lang="en-US" cap="none" dirty="0">
                <a:ea typeface="ＭＳ Ｐゴシック" charset="0"/>
                <a:cs typeface="ＭＳ Ｐゴシック" charset="0"/>
              </a:rPr>
            </a:br>
            <a:br>
              <a:rPr lang="en-US" cap="none" dirty="0">
                <a:ea typeface="ＭＳ Ｐゴシック" charset="0"/>
                <a:cs typeface="ＭＳ Ｐゴシック" charset="0"/>
              </a:rPr>
            </a:br>
            <a:endParaRPr lang="en-US" cap="none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79044" y="1371600"/>
            <a:ext cx="7185912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FF00"/>
                </a:solidFill>
                <a:latin typeface="Century Schoolbook" charset="0"/>
                <a:ea typeface="ＭＳ Ｐゴシック" charset="0"/>
              </a:rPr>
              <a:t>This step is optional only if a student does not want to compete in the school fair.  If the student would like a chance to compete at the school level and possibly the district level, a backboard display is required.</a:t>
            </a:r>
          </a:p>
          <a:p>
            <a:pPr marL="0" lvl="1"/>
            <a:endParaRPr lang="en-US" sz="2400" b="1" dirty="0">
              <a:solidFill>
                <a:srgbClr val="FFFF00"/>
              </a:solidFill>
              <a:latin typeface="Century Schoolbook" charset="0"/>
              <a:ea typeface="ＭＳ Ｐゴシック" charset="0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FF00"/>
                </a:solidFill>
                <a:latin typeface="Century Schoolbook" charset="0"/>
                <a:ea typeface="ＭＳ Ｐゴシック" charset="0"/>
              </a:rPr>
              <a:t>The backboard should include all the components of the science and engineering project.  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sz="2400" b="1" dirty="0">
              <a:solidFill>
                <a:srgbClr val="FFFF00"/>
              </a:solidFill>
              <a:latin typeface="Century Schoolbook" charset="0"/>
              <a:ea typeface="ＭＳ Ｐゴシック" charset="0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FF00"/>
                </a:solidFill>
                <a:latin typeface="Century Schoolbook" charset="0"/>
                <a:ea typeface="ＭＳ Ｐゴシック" charset="0"/>
              </a:rPr>
              <a:t>See next slide for a sample backboard.</a:t>
            </a:r>
          </a:p>
          <a:p>
            <a:pPr marL="0" lvl="1" algn="ctr"/>
            <a:endParaRPr lang="en-US" sz="2400" b="1" dirty="0">
              <a:solidFill>
                <a:srgbClr val="FFFF00"/>
              </a:solidFill>
              <a:latin typeface="Century Schoolbook" charset="0"/>
              <a:ea typeface="ＭＳ Ｐゴシック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12089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21892-9F15-6745-8D8B-2B9592B85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153400" cy="639762"/>
          </a:xfrm>
        </p:spPr>
        <p:txBody>
          <a:bodyPr>
            <a:normAutofit fontScale="90000"/>
          </a:bodyPr>
          <a:lstStyle/>
          <a:p>
            <a:r>
              <a:rPr lang="en-US" dirty="0"/>
              <a:t>Sample Backboard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4663AA9-73DF-1740-8E23-0291D27123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13" y="990600"/>
            <a:ext cx="6210373" cy="5505370"/>
          </a:xfrm>
        </p:spPr>
      </p:pic>
    </p:spTree>
    <p:extLst>
      <p:ext uri="{BB962C8B-B14F-4D97-AF65-F5344CB8AC3E}">
        <p14:creationId xmlns:p14="http://schemas.microsoft.com/office/powerpoint/2010/main" val="29371656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685800"/>
            <a:ext cx="8229600" cy="2773362"/>
          </a:xfrm>
          <a:ln>
            <a:solidFill>
              <a:srgbClr val="FFFF00"/>
            </a:solidFill>
          </a:ln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Projects Due</a:t>
            </a:r>
            <a:br>
              <a:rPr lang="en-US" dirty="0"/>
            </a:br>
            <a:r>
              <a:rPr lang="en-US" dirty="0"/>
              <a:t>Monday, December 9, 2019</a:t>
            </a:r>
            <a:br>
              <a:rPr lang="en-US" dirty="0"/>
            </a:br>
            <a:r>
              <a:rPr lang="en-US" sz="2800" b="1" dirty="0">
                <a:solidFill>
                  <a:srgbClr val="FFFF00"/>
                </a:solidFill>
              </a:rPr>
              <a:t>Each classroom teacher will choose one participant who will compete in the school showcase during the week of  December 16</a:t>
            </a:r>
            <a:r>
              <a:rPr lang="en-US" sz="2800" b="1" baseline="30000" dirty="0">
                <a:solidFill>
                  <a:srgbClr val="FFFF00"/>
                </a:solidFill>
              </a:rPr>
              <a:t>th</a:t>
            </a:r>
            <a:r>
              <a:rPr lang="en-US" sz="2800" b="1" dirty="0">
                <a:solidFill>
                  <a:srgbClr val="FFFF00"/>
                </a:solidFill>
              </a:rPr>
              <a:t>.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9514" y="3962400"/>
            <a:ext cx="8229600" cy="1981200"/>
          </a:xfrm>
          <a:ln>
            <a:solidFill>
              <a:srgbClr val="FFFF00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/>
              <a:t>Pasco County Showcase</a:t>
            </a:r>
          </a:p>
          <a:p>
            <a:pPr marL="0" indent="0" algn="ctr">
              <a:buNone/>
            </a:pPr>
            <a:r>
              <a:rPr lang="en-US" sz="4000" dirty="0"/>
              <a:t>Saturday, February 1, 2020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rgbClr val="FFFF00"/>
                </a:solidFill>
              </a:rPr>
              <a:t>The </a:t>
            </a:r>
            <a:r>
              <a:rPr lang="en-US" sz="2400" u="sng" dirty="0">
                <a:solidFill>
                  <a:srgbClr val="FFFF00"/>
                </a:solidFill>
              </a:rPr>
              <a:t>top 8 </a:t>
            </a:r>
            <a:r>
              <a:rPr lang="en-US" sz="2400" dirty="0">
                <a:solidFill>
                  <a:srgbClr val="FFFF00"/>
                </a:solidFill>
              </a:rPr>
              <a:t>participants will compete in the district showcase.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7975573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What is STEM?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4800" dirty="0"/>
              <a:t>Science</a:t>
            </a:r>
          </a:p>
          <a:p>
            <a:r>
              <a:rPr lang="en-US" sz="4800" dirty="0"/>
              <a:t>Technology</a:t>
            </a:r>
          </a:p>
          <a:p>
            <a:r>
              <a:rPr lang="en-US" sz="4800" dirty="0"/>
              <a:t>Engineering</a:t>
            </a:r>
          </a:p>
          <a:p>
            <a:r>
              <a:rPr lang="en-US" sz="4800" dirty="0"/>
              <a:t>Mathematics</a:t>
            </a:r>
          </a:p>
        </p:txBody>
      </p:sp>
      <p:pic>
        <p:nvPicPr>
          <p:cNvPr id="4" name="Picture 3" descr="phot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676400"/>
            <a:ext cx="4368800" cy="3276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98128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Why a STEM Fair?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4648200" cy="5410200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Providing students opportunities to make meaningful connections to the real world is critical as we develop the skills, behaviors, and dispositions necessary for college, career, and life readiness.</a:t>
            </a:r>
          </a:p>
          <a:p>
            <a:endParaRPr lang="en-US" sz="2400" dirty="0"/>
          </a:p>
          <a:p>
            <a:r>
              <a:rPr lang="en-US" sz="2400" dirty="0"/>
              <a:t>Developing a S.T.E.M. (Science, Technology, Engineering, and Mathematics) Fair investigation will provide students the opportunity to use science knowledge and skills just as scientists do in the real world.</a:t>
            </a:r>
          </a:p>
        </p:txBody>
      </p:sp>
      <p:pic>
        <p:nvPicPr>
          <p:cNvPr id="6" name="Picture 5" descr="Unknown-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133600"/>
            <a:ext cx="3883166" cy="2590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996790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Skills used in STEM Fair include: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Writing clearly</a:t>
            </a:r>
          </a:p>
          <a:p>
            <a:r>
              <a:rPr lang="en-US" dirty="0"/>
              <a:t>Communicating information effectively</a:t>
            </a:r>
          </a:p>
          <a:p>
            <a:r>
              <a:rPr lang="en-US" dirty="0"/>
              <a:t>Collecting and interpreting data</a:t>
            </a:r>
          </a:p>
          <a:p>
            <a:r>
              <a:rPr lang="en-US" dirty="0"/>
              <a:t>Using evidence to justify your thinking</a:t>
            </a:r>
          </a:p>
          <a:p>
            <a:r>
              <a:rPr lang="en-US" dirty="0"/>
              <a:t>Managing time</a:t>
            </a:r>
          </a:p>
          <a:p>
            <a:r>
              <a:rPr lang="en-US" dirty="0"/>
              <a:t>Providing opportunities to ask “why” leading to the development of an experiment or designing of a solution/innovation</a:t>
            </a:r>
          </a:p>
        </p:txBody>
      </p:sp>
    </p:spTree>
    <p:extLst>
      <p:ext uri="{BB962C8B-B14F-4D97-AF65-F5344CB8AC3E}">
        <p14:creationId xmlns:p14="http://schemas.microsoft.com/office/powerpoint/2010/main" val="28239179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Supporting your child with STEM Fair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Parents play a critical role in supporting their child throughout the STEM Fair process.</a:t>
            </a:r>
          </a:p>
          <a:p>
            <a:endParaRPr lang="en-US" dirty="0"/>
          </a:p>
          <a:p>
            <a:r>
              <a:rPr lang="en-US" dirty="0"/>
              <a:t>Be interested, encouraging and positive</a:t>
            </a:r>
          </a:p>
          <a:p>
            <a:endParaRPr lang="en-US" dirty="0"/>
          </a:p>
          <a:p>
            <a:r>
              <a:rPr lang="en-US" dirty="0"/>
              <a:t>Try to ask questions instead of giving answers!</a:t>
            </a:r>
          </a:p>
          <a:p>
            <a:endParaRPr lang="en-US" dirty="0"/>
          </a:p>
          <a:p>
            <a:r>
              <a:rPr lang="en-US" dirty="0"/>
              <a:t>Supervise and use resources that ensure the SAFETY of both your child and tested organisms.</a:t>
            </a:r>
          </a:p>
        </p:txBody>
      </p:sp>
    </p:spTree>
    <p:extLst>
      <p:ext uri="{BB962C8B-B14F-4D97-AF65-F5344CB8AC3E}">
        <p14:creationId xmlns:p14="http://schemas.microsoft.com/office/powerpoint/2010/main" val="37530291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Guiding Questions: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Why?</a:t>
            </a:r>
          </a:p>
          <a:p>
            <a:r>
              <a:rPr lang="en-US" dirty="0"/>
              <a:t>How do you know that?</a:t>
            </a:r>
          </a:p>
          <a:p>
            <a:r>
              <a:rPr lang="en-US" dirty="0"/>
              <a:t>What do you want to happen?</a:t>
            </a:r>
          </a:p>
          <a:p>
            <a:r>
              <a:rPr lang="en-US" dirty="0"/>
              <a:t>What would happen if…?</a:t>
            </a:r>
          </a:p>
          <a:p>
            <a:r>
              <a:rPr lang="en-US" dirty="0"/>
              <a:t>What other things could you try?</a:t>
            </a:r>
          </a:p>
          <a:p>
            <a:endParaRPr lang="en-US" dirty="0"/>
          </a:p>
          <a:p>
            <a:r>
              <a:rPr lang="en-US" dirty="0"/>
              <a:t>Explain or assist in finding resources to explain concepts that are difficult to understand.</a:t>
            </a:r>
          </a:p>
        </p:txBody>
      </p:sp>
      <p:pic>
        <p:nvPicPr>
          <p:cNvPr id="4" name="Picture 3" descr="10874203085_ba899ce84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295400"/>
            <a:ext cx="2743200" cy="1826971"/>
          </a:xfrm>
          <a:prstGeom prst="round2DiagRect">
            <a:avLst>
              <a:gd name="adj1" fmla="val 16667"/>
              <a:gd name="adj2" fmla="val 39333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43806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STEM Fair Packet</a:t>
            </a:r>
            <a:br>
              <a:rPr lang="en-US" dirty="0"/>
            </a:br>
            <a:r>
              <a:rPr lang="en-US" sz="2200" dirty="0"/>
              <a:t>Your child’s teacher provided this packet.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0198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Provides clarification and guidance throughout your child’s investigations.</a:t>
            </a:r>
          </a:p>
          <a:p>
            <a:endParaRPr lang="en-US" dirty="0"/>
          </a:p>
          <a:p>
            <a:r>
              <a:rPr lang="en-US" dirty="0"/>
              <a:t>Helps your child stay organized</a:t>
            </a:r>
          </a:p>
          <a:p>
            <a:endParaRPr lang="en-US" dirty="0"/>
          </a:p>
          <a:p>
            <a:r>
              <a:rPr lang="en-US" dirty="0"/>
              <a:t>Your child WILL need to keep an </a:t>
            </a:r>
            <a:r>
              <a:rPr lang="en-US" u="sng" dirty="0"/>
              <a:t>ADDITIONAL</a:t>
            </a:r>
            <a:r>
              <a:rPr lang="en-US" dirty="0"/>
              <a:t> </a:t>
            </a:r>
            <a:r>
              <a:rPr lang="en-US" u="sng" dirty="0"/>
              <a:t>project log or journal</a:t>
            </a:r>
            <a:r>
              <a:rPr lang="en-US" dirty="0"/>
              <a:t>.  This includes dates and notes of everything that is done and read that pertains to the project.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Content Placeholder 5"/>
          <p:cNvPicPr>
            <a:picLocks noChangeAspect="1"/>
          </p:cNvPicPr>
          <p:nvPr/>
        </p:nvPicPr>
        <p:blipFill>
          <a:blip r:embed="rId2"/>
          <a:srcRect l="-67241" r="-67241"/>
          <a:stretch>
            <a:fillRect/>
          </a:stretch>
        </p:blipFill>
        <p:spPr>
          <a:xfrm>
            <a:off x="4876800" y="1828800"/>
            <a:ext cx="5791734" cy="346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0829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Getting Started: Choosing an Investigation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04800" y="1066800"/>
            <a:ext cx="8229600" cy="5257800"/>
          </a:xfrm>
        </p:spPr>
        <p:txBody>
          <a:bodyPr>
            <a:normAutofit fontScale="92500" lnSpcReduction="20000"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Your child can choose to investigate </a:t>
            </a:r>
            <a:r>
              <a:rPr lang="en-US" b="1" dirty="0">
                <a:solidFill>
                  <a:srgbClr val="FFFF00"/>
                </a:solidFill>
              </a:rPr>
              <a:t>ONE</a:t>
            </a:r>
            <a:r>
              <a:rPr lang="en-US" dirty="0"/>
              <a:t> of the following: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1" i="1" dirty="0">
                <a:solidFill>
                  <a:srgbClr val="FFFF00"/>
                </a:solidFill>
              </a:rPr>
              <a:t>Question I am going to answer</a:t>
            </a:r>
            <a:r>
              <a:rPr lang="en-US" dirty="0">
                <a:solidFill>
                  <a:srgbClr val="FFFF00"/>
                </a:solidFill>
              </a:rPr>
              <a:t>: </a:t>
            </a:r>
            <a:r>
              <a:rPr lang="en-US" dirty="0"/>
              <a:t>“Which brand of diaper is the most absorbent?” </a:t>
            </a:r>
            <a:br>
              <a:rPr lang="en-US" dirty="0"/>
            </a:br>
            <a:r>
              <a:rPr lang="en-US" dirty="0">
                <a:solidFill>
                  <a:srgbClr val="FFFF00"/>
                </a:solidFill>
              </a:rPr>
              <a:t>(This will be an experiment)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dirty="0">
              <a:solidFill>
                <a:srgbClr val="FFFF00"/>
              </a:solidFill>
            </a:endParaRP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dirty="0">
              <a:solidFill>
                <a:srgbClr val="FFFF00"/>
              </a:solidFill>
            </a:endParaRP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1" i="1" dirty="0">
                <a:solidFill>
                  <a:srgbClr val="FFFF00"/>
                </a:solidFill>
              </a:rPr>
              <a:t>Problem I am going to solve</a:t>
            </a:r>
            <a:r>
              <a:rPr lang="en-US" dirty="0">
                <a:solidFill>
                  <a:srgbClr val="FFFF00"/>
                </a:solidFill>
              </a:rPr>
              <a:t>:  </a:t>
            </a:r>
            <a:r>
              <a:rPr lang="en-US" dirty="0"/>
              <a:t>“I am constantly losing things out of my pant pockets.  How can I create a pant pocket that keeps items inside?”</a:t>
            </a:r>
          </a:p>
          <a:p>
            <a:pPr lvl="1"/>
            <a:r>
              <a:rPr lang="en-US" dirty="0"/>
              <a:t>This investigation has the student design/engineer something and then test it to help them solve their problem. </a:t>
            </a:r>
            <a:r>
              <a:rPr lang="en-US" dirty="0">
                <a:solidFill>
                  <a:srgbClr val="FFFF00"/>
                </a:solidFill>
              </a:rPr>
              <a:t> (This will be an Invention or Innovation)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584961"/>
            <a:ext cx="533400" cy="7467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4495800"/>
            <a:ext cx="622300" cy="7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867353"/>
      </p:ext>
    </p:extLst>
  </p:cSld>
  <p:clrMapOvr>
    <a:masterClrMapping/>
  </p:clrMapOvr>
</p:sld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riel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  <a:fontScheme name="Oriel">
    <a:majorFont>
      <a:latin typeface="Century Schoolbook"/>
      <a:ea typeface=""/>
      <a:cs typeface=""/>
      <a:font script="Jpan" typeface="ＭＳ Ｐ明朝"/>
      <a:font script="Hang" typeface="휴먼매직체"/>
      <a:font script="Hans" typeface="华文楷体"/>
      <a:font script="Hant" typeface="新細明體"/>
      <a:font script="Arab" typeface="Times New Roman"/>
      <a:font script="Hebr" typeface="Times New Roman"/>
      <a:font script="Thai" typeface="Kodchiang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entury Schoolbook"/>
      <a:ea typeface=""/>
      <a:cs typeface=""/>
      <a:font script="Jpan" typeface="ＭＳ Ｐ明朝"/>
      <a:font script="Hang" typeface="휴먼매직체"/>
      <a:font script="Hans" typeface="宋体"/>
      <a:font script="Hant" typeface="新細明體"/>
      <a:font script="Arab" typeface="Times New Roman"/>
      <a:font script="Hebr" typeface="Times New Roman"/>
      <a:font script="Thai" typeface="Kodchiang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Oriel">
    <a:fillStyleLst>
      <a:solidFill>
        <a:schemeClr val="phClr"/>
      </a:solidFill>
      <a:gradFill rotWithShape="1">
        <a:gsLst>
          <a:gs pos="0">
            <a:schemeClr val="phClr">
              <a:tint val="35000"/>
              <a:satMod val="260000"/>
            </a:schemeClr>
          </a:gs>
          <a:gs pos="30000">
            <a:schemeClr val="phClr">
              <a:tint val="38000"/>
              <a:satMod val="260000"/>
            </a:schemeClr>
          </a:gs>
          <a:gs pos="75000">
            <a:schemeClr val="phClr">
              <a:tint val="55000"/>
              <a:satMod val="255000"/>
            </a:schemeClr>
          </a:gs>
          <a:gs pos="100000">
            <a:schemeClr val="phClr">
              <a:tint val="70000"/>
              <a:satMod val="255000"/>
            </a:schemeClr>
          </a:gs>
        </a:gsLst>
        <a:path path="circle">
          <a:fillToRect l="5000" t="100000" r="120000" b="10000"/>
        </a:path>
      </a:gradFill>
      <a:gradFill rotWithShape="1">
        <a:gsLst>
          <a:gs pos="0">
            <a:schemeClr val="phClr">
              <a:shade val="63000"/>
              <a:satMod val="165000"/>
            </a:schemeClr>
          </a:gs>
          <a:gs pos="30000">
            <a:schemeClr val="phClr">
              <a:shade val="58000"/>
              <a:satMod val="165000"/>
            </a:schemeClr>
          </a:gs>
          <a:gs pos="75000">
            <a:schemeClr val="phClr">
              <a:shade val="30000"/>
              <a:satMod val="175000"/>
            </a:schemeClr>
          </a:gs>
          <a:gs pos="100000">
            <a:schemeClr val="phClr">
              <a:shade val="15000"/>
              <a:satMod val="175000"/>
            </a:schemeClr>
          </a:gs>
        </a:gsLst>
        <a:path path="circle">
          <a:fillToRect l="5000" t="100000" r="120000" b="10000"/>
        </a:path>
      </a:gradFill>
    </a:fillStyleLst>
    <a:lnStyleLst>
      <a:ln w="12700" cap="flat" cmpd="sng" algn="ctr">
        <a:solidFill>
          <a:schemeClr val="phClr">
            <a:shade val="70000"/>
            <a:satMod val="150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4925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50800" dist="25000" dir="5400000" rotWithShape="0">
            <a:srgbClr val="000000">
              <a:alpha val="40000"/>
            </a:srgbClr>
          </a:outerShdw>
        </a:effectLst>
      </a:effectStyle>
      <a:effectStyle>
        <a:effectLst>
          <a:outerShdw blurRad="50800" dist="20000" dir="5400000" rotWithShape="0">
            <a:srgbClr val="000000">
              <a:alpha val="42000"/>
            </a:srgbClr>
          </a:outerShdw>
        </a:effectLst>
      </a:effectStyle>
      <a:effectStyle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0"/>
          </a:lightRig>
        </a:scene3d>
        <a:sp3d>
          <a:bevelT w="47625" h="69850"/>
          <a:contourClr>
            <a:schemeClr val="lt1"/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58000"/>
              <a:satMod val="125000"/>
            </a:schemeClr>
          </a:gs>
          <a:gs pos="40000">
            <a:schemeClr val="phClr">
              <a:tint val="90000"/>
              <a:shade val="90000"/>
              <a:satMod val="120000"/>
            </a:schemeClr>
          </a:gs>
          <a:gs pos="100000">
            <a:schemeClr val="phClr">
              <a:tint val="50000"/>
            </a:schemeClr>
          </a:gs>
        </a:gsLst>
        <a:lin ang="16200000" scaled="1"/>
      </a:gradFill>
      <a:blipFill>
        <a:blip xmlns:r="http://schemas.openxmlformats.org/officeDocument/2006/relationships" r:embed="rId1">
          <a:duotone>
            <a:schemeClr val="phClr">
              <a:shade val="80000"/>
            </a:schemeClr>
            <a:schemeClr val="phClr">
              <a:tint val="91000"/>
            </a:schemeClr>
          </a:duotone>
        </a:blip>
        <a:tile tx="0" ty="0" sx="40000" sy="50000" flip="y" algn="tl"/>
      </a:blip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6FAEC0E0-4ABC-4077-8922-293239654AB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2040</TotalTime>
  <Words>1086</Words>
  <Application>Microsoft Macintosh PowerPoint</Application>
  <PresentationFormat>On-screen Show (4:3)</PresentationFormat>
  <Paragraphs>145</Paragraphs>
  <Slides>22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ＭＳ Ｐゴシック</vt:lpstr>
      <vt:lpstr>AnkeSans</vt:lpstr>
      <vt:lpstr>Arial</vt:lpstr>
      <vt:lpstr>Calibri</vt:lpstr>
      <vt:lpstr>Century Schoolbook</vt:lpstr>
      <vt:lpstr>Marker Felt</vt:lpstr>
      <vt:lpstr>Modern No. 20</vt:lpstr>
      <vt:lpstr>Wingdings</vt:lpstr>
      <vt:lpstr>Office Theme</vt:lpstr>
      <vt:lpstr> 2019-20 Project Information  </vt:lpstr>
      <vt:lpstr> Projects Due Monday, December 9, 2019 Each classroom teacher will choose one participant who will compete in the school showcase during the week of  December 16th. </vt:lpstr>
      <vt:lpstr>What is STEM?</vt:lpstr>
      <vt:lpstr>Why a STEM Fair?</vt:lpstr>
      <vt:lpstr>Skills used in STEM Fair include:</vt:lpstr>
      <vt:lpstr>Supporting your child with STEM Fair </vt:lpstr>
      <vt:lpstr>Sample Guiding Questions:</vt:lpstr>
      <vt:lpstr>STEM Fair Packet Your child’s teacher provided this packet.</vt:lpstr>
      <vt:lpstr>Getting Started: Choosing an Investigation</vt:lpstr>
      <vt:lpstr>PowerPoint Presentation</vt:lpstr>
      <vt:lpstr>Step 1: Research</vt:lpstr>
      <vt:lpstr>Step 2:  Identify Variables</vt:lpstr>
      <vt:lpstr>Example Variables </vt:lpstr>
      <vt:lpstr>Example Hypotheses </vt:lpstr>
      <vt:lpstr>Step 4: Materials &amp; Procedure</vt:lpstr>
      <vt:lpstr>Step 5:  Decide how you will Collect Data</vt:lpstr>
      <vt:lpstr>Step 6:  Carry out the investigation</vt:lpstr>
      <vt:lpstr>Steph 7:  Graphing Results:  Communicating Data (Graph can be hand drawn or computer generated.)</vt:lpstr>
      <vt:lpstr>Step 8: Conclusion and Abstract:  Putting It All Together</vt:lpstr>
      <vt:lpstr>Final Step:  Create a Backboard Display  </vt:lpstr>
      <vt:lpstr>Sample Backboard</vt:lpstr>
      <vt:lpstr> Projects Due Monday, December 9, 2019 Each classroom teacher will choose one participant who will compete in the school showcase during the week of  December 16th. 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Animated_Glowing_Tech</dc:title>
  <dc:creator/>
  <cp:keywords/>
  <dc:description>2010 animated abstract template from Presentationpro.com</dc:description>
  <cp:lastModifiedBy>Leah Renee Engel</cp:lastModifiedBy>
  <cp:revision>71</cp:revision>
  <dcterms:modified xsi:type="dcterms:W3CDTF">2019-10-01T15:44:52Z</dcterms:modified>
  <cp:category>2010 abstract</cp:category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TC018813529991</vt:lpwstr>
  </property>
</Properties>
</file>